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pertina" id="{7D1A6F1C-DD7A-5140-B8E4-B09F67BCAE95}">
          <p14:sldIdLst/>
        </p14:section>
        <p14:section name="Struttura" id="{295C4B8D-C78B-CE42-8136-88898691C519}">
          <p14:sldIdLst>
            <p14:sldId id="263"/>
            <p14:sldId id="268"/>
            <p14:sldId id="269"/>
            <p14:sldId id="270"/>
          </p14:sldIdLst>
        </p14:section>
        <p14:section name="Contatti" id="{4AB60FD2-A9C2-8147-9313-FB036DB7118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61"/>
    <a:srgbClr val="DDE6F3"/>
    <a:srgbClr val="0F5283"/>
    <a:srgbClr val="D9D9D9"/>
    <a:srgbClr val="005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6208"/>
  </p:normalViewPr>
  <p:slideViewPr>
    <p:cSldViewPr snapToGrid="0" snapToObjects="1" showGuides="1">
      <p:cViewPr varScale="1">
        <p:scale>
          <a:sx n="86" d="100"/>
          <a:sy n="86" d="100"/>
        </p:scale>
        <p:origin x="341" y="58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36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ar\folders\r8\qbkgkdg144b5gk3v95x4q_lc0000gn\T\com.microsoft.Outlook\Outlook%20Temp\Risultati%20Survey%20Livello%20Digitalizzazione%20Banche%5b8%5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ar\folders\r8\qbkgkdg144b5gk3v95x4q_lc0000gn\T\com.microsoft.Outlook\Outlook%20Temp\Risultati%20Survey%20Livello%20Digitalizzazione%20Banche%5b8%5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ar\folders\r8\qbkgkdg144b5gk3v95x4q_lc0000gn\T\com.microsoft.Outlook\Outlook%20Temp\Risultati%20Survey%20Livello%20Digitalizzazione%20Banche%5b8%5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ar\folders\r8\qbkgkdg144b5gk3v95x4q_lc0000gn\T\com.microsoft.Outlook\Outlook%20Temp\Risultati%20Survey%20Livello%20Digitalizzazione%20Banche%5b8%5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“Le banche nel 2022 hanno già raggiunto un buon livello di digitalizzazione.”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Sei d'accordo con la seguente affermazione?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5"/>
          <c:order val="5"/>
          <c:spPr>
            <a:solidFill>
              <a:srgbClr val="23406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DE6F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B4-B440-8602-55B23A3F89E0}"/>
              </c:ext>
            </c:extLst>
          </c:dPt>
          <c:dPt>
            <c:idx val="1"/>
            <c:invertIfNegative val="0"/>
            <c:bubble3D val="0"/>
            <c:spPr>
              <a:solidFill>
                <a:srgbClr val="DDE6F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1B4-B440-8602-55B23A3F89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'Risposte ai quesiti'!$B$6:$B$9</c:f>
              <c:strCache>
                <c:ptCount val="4"/>
                <c:pt idx="0">
                  <c:v>Totalmente d'accordo</c:v>
                </c:pt>
                <c:pt idx="1">
                  <c:v>Più d'accordo che in disaccordo </c:v>
                </c:pt>
                <c:pt idx="2">
                  <c:v>Più in disaccordo che d'accordo </c:v>
                </c:pt>
                <c:pt idx="3">
                  <c:v>Totalmente in disaccordo </c:v>
                </c:pt>
              </c:strCache>
            </c:strRef>
          </c:cat>
          <c:val>
            <c:numRef>
              <c:f>'Risposte ai quesiti'!$J$6:$J$9</c:f>
              <c:numCache>
                <c:formatCode>General</c:formatCode>
                <c:ptCount val="4"/>
                <c:pt idx="0">
                  <c:v>19</c:v>
                </c:pt>
                <c:pt idx="1">
                  <c:v>45</c:v>
                </c:pt>
                <c:pt idx="2">
                  <c:v>37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4-B440-8602-55B23A3F89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2444495"/>
        <c:axId val="58573721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'Risposte ai quesiti'!$B$6:$B$9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'Risposte ai quesiti'!$C$6:$C$9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1B4-B440-8602-55B23A3F89E0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quesiti'!$B$6:$B$9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quesiti'!$D$6:$D$9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1B4-B440-8602-55B23A3F89E0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quesiti'!$B$6:$B$9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quesiti'!$E$6:$E$9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1B4-B440-8602-55B23A3F89E0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quesiti'!$B$6:$B$9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quesiti'!$F$6:$F$9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1B4-B440-8602-55B23A3F89E0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quesiti'!$B$6:$B$9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quesiti'!$G$6:$G$9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1B4-B440-8602-55B23A3F89E0}"/>
                  </c:ext>
                </c:extLst>
              </c15:ser>
            </c15:filteredBarSeries>
          </c:ext>
        </c:extLst>
      </c:barChart>
      <c:catAx>
        <c:axId val="612444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737215"/>
        <c:crosses val="autoZero"/>
        <c:auto val="1"/>
        <c:lblAlgn val="ctr"/>
        <c:lblOffset val="100"/>
        <c:noMultiLvlLbl val="0"/>
      </c:catAx>
      <c:valAx>
        <c:axId val="5857372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44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D9D9D9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“Sono pienamente soddisfatto del livello di digitalizzazione della mia banca". 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Sei d'accordo con la seguente affermazione?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'fascia d''età'!$N$27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DDE6F3"/>
            </a:solidFill>
            <a:ln>
              <a:noFill/>
            </a:ln>
            <a:effectLst/>
          </c:spPr>
          <c:invertIfNegative val="0"/>
          <c:cat>
            <c:strRef>
              <c:f>'fascia d''età'!$O$26:$R$26</c:f>
              <c:strCache>
                <c:ptCount val="4"/>
                <c:pt idx="0">
                  <c:v>Pienamente soddisfatto</c:v>
                </c:pt>
                <c:pt idx="1">
                  <c:v>Più soddisfatto che insoddisfatto</c:v>
                </c:pt>
                <c:pt idx="2">
                  <c:v>Più insoddisfatto che soddisfatto</c:v>
                </c:pt>
                <c:pt idx="3">
                  <c:v>Pienamente insoddisfatto</c:v>
                </c:pt>
              </c:strCache>
            </c:strRef>
          </c:cat>
          <c:val>
            <c:numRef>
              <c:f>'fascia d''età'!$O$27:$R$27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C-5B4D-BF2B-12BF0558BDB2}"/>
            </c:ext>
          </c:extLst>
        </c:ser>
        <c:ser>
          <c:idx val="1"/>
          <c:order val="1"/>
          <c:tx>
            <c:strRef>
              <c:f>'fascia d''età'!$N$28</c:f>
              <c:strCache>
                <c:ptCount val="1"/>
                <c:pt idx="0">
                  <c:v>over 30</c:v>
                </c:pt>
              </c:strCache>
            </c:strRef>
          </c:tx>
          <c:spPr>
            <a:solidFill>
              <a:srgbClr val="0F528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2406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DC-5B4D-BF2B-12BF0558BDB2}"/>
              </c:ext>
            </c:extLst>
          </c:dPt>
          <c:dPt>
            <c:idx val="1"/>
            <c:invertIfNegative val="0"/>
            <c:bubble3D val="0"/>
            <c:spPr>
              <a:solidFill>
                <a:srgbClr val="22406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0DC-5B4D-BF2B-12BF0558BDB2}"/>
              </c:ext>
            </c:extLst>
          </c:dPt>
          <c:dPt>
            <c:idx val="2"/>
            <c:invertIfNegative val="0"/>
            <c:bubble3D val="0"/>
            <c:spPr>
              <a:solidFill>
                <a:srgbClr val="22406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DC-5B4D-BF2B-12BF0558BDB2}"/>
              </c:ext>
            </c:extLst>
          </c:dPt>
          <c:dPt>
            <c:idx val="3"/>
            <c:invertIfNegative val="0"/>
            <c:bubble3D val="0"/>
            <c:spPr>
              <a:solidFill>
                <a:srgbClr val="22406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0DC-5B4D-BF2B-12BF0558BDB2}"/>
              </c:ext>
            </c:extLst>
          </c:dPt>
          <c:cat>
            <c:strRef>
              <c:f>'fascia d''età'!$O$26:$R$26</c:f>
              <c:strCache>
                <c:ptCount val="4"/>
                <c:pt idx="0">
                  <c:v>Pienamente soddisfatto</c:v>
                </c:pt>
                <c:pt idx="1">
                  <c:v>Più soddisfatto che insoddisfatto</c:v>
                </c:pt>
                <c:pt idx="2">
                  <c:v>Più insoddisfatto che soddisfatto</c:v>
                </c:pt>
                <c:pt idx="3">
                  <c:v>Pienamente insoddisfatto</c:v>
                </c:pt>
              </c:strCache>
            </c:strRef>
          </c:cat>
          <c:val>
            <c:numRef>
              <c:f>'fascia d''età'!$O$28:$R$28</c:f>
              <c:numCache>
                <c:formatCode>General</c:formatCode>
                <c:ptCount val="4"/>
                <c:pt idx="0">
                  <c:v>11</c:v>
                </c:pt>
                <c:pt idx="1">
                  <c:v>14</c:v>
                </c:pt>
                <c:pt idx="2">
                  <c:v>9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DC-5B4D-BF2B-12BF0558B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9838064"/>
        <c:axId val="809839744"/>
      </c:barChart>
      <c:catAx>
        <c:axId val="80983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839744"/>
        <c:crosses val="autoZero"/>
        <c:auto val="1"/>
        <c:lblAlgn val="ctr"/>
        <c:lblOffset val="100"/>
        <c:noMultiLvlLbl val="0"/>
      </c:catAx>
      <c:valAx>
        <c:axId val="80983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83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D9D9D9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 “L’evoluzione dell’offerta di servizi digitali della banca sarà fortemente influenzata dall’Intelligenza Artificiale.”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Quanto sei d’accordo con la seguente affermazione?”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5"/>
          <c:order val="5"/>
          <c:spPr>
            <a:solidFill>
              <a:srgbClr val="22406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DE6F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A6-0742-B901-F778F17D8841}"/>
              </c:ext>
            </c:extLst>
          </c:dPt>
          <c:dPt>
            <c:idx val="1"/>
            <c:invertIfNegative val="0"/>
            <c:bubble3D val="0"/>
            <c:spPr>
              <a:solidFill>
                <a:srgbClr val="DDE6F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3A6-0742-B901-F778F17D8841}"/>
              </c:ext>
            </c:extLst>
          </c:dPt>
          <c:cat>
            <c:strRef>
              <c:f>'Risposte ai quesiti'!$B$60:$B$63</c:f>
              <c:strCache>
                <c:ptCount val="4"/>
                <c:pt idx="0">
                  <c:v>Totalmente d'accordo</c:v>
                </c:pt>
                <c:pt idx="1">
                  <c:v>Più d'accordo che in disaccordo </c:v>
                </c:pt>
                <c:pt idx="2">
                  <c:v>Più in disaccordo che d'accordo </c:v>
                </c:pt>
                <c:pt idx="3">
                  <c:v>Totalmente in disaccordo </c:v>
                </c:pt>
              </c:strCache>
            </c:strRef>
          </c:cat>
          <c:val>
            <c:numRef>
              <c:f>'Risposte ai quesiti'!$J$60:$J$63</c:f>
              <c:numCache>
                <c:formatCode>General</c:formatCode>
                <c:ptCount val="4"/>
                <c:pt idx="0">
                  <c:v>45</c:v>
                </c:pt>
                <c:pt idx="1">
                  <c:v>30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A6-0742-B901-F778F17D8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9026623"/>
        <c:axId val="60902827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'Risposte ai quesiti'!$B$60:$B$63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'Risposte ai quesiti'!$C$60:$C$63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B3A6-0742-B901-F778F17D8841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quesiti'!$B$60:$B$63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quesiti'!$D$60:$D$63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3A6-0742-B901-F778F17D8841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quesiti'!$B$60:$B$63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quesiti'!$E$60:$E$63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3A6-0742-B901-F778F17D8841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quesiti'!$B$60:$B$63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quesiti'!$F$60:$F$63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B3A6-0742-B901-F778F17D8841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quesiti'!$B$60:$B$63</c15:sqref>
                        </c15:formulaRef>
                      </c:ext>
                    </c:extLst>
                    <c:strCache>
                      <c:ptCount val="4"/>
                      <c:pt idx="0">
                        <c:v>Totalmente d'accordo</c:v>
                      </c:pt>
                      <c:pt idx="1">
                        <c:v>Più d'accordo che in disaccordo </c:v>
                      </c:pt>
                      <c:pt idx="2">
                        <c:v>Più in disaccordo che d'accordo </c:v>
                      </c:pt>
                      <c:pt idx="3">
                        <c:v>Totalmente in disaccordo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quesiti'!$G$60:$G$63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3A6-0742-B901-F778F17D8841}"/>
                  </c:ext>
                </c:extLst>
              </c15:ser>
            </c15:filteredBarSeries>
          </c:ext>
        </c:extLst>
      </c:barChart>
      <c:catAx>
        <c:axId val="60902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028271"/>
        <c:crosses val="autoZero"/>
        <c:auto val="1"/>
        <c:lblAlgn val="ctr"/>
        <c:lblOffset val="100"/>
        <c:noMultiLvlLbl val="0"/>
      </c:catAx>
      <c:valAx>
        <c:axId val="6090282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026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 “Oltre all’Intelligenza Artificiale, quale ulteriore tra i seguenti fattori influenzerà l’offerta di servizi digitali della banca?”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5"/>
          <c:order val="5"/>
          <c:spPr>
            <a:solidFill>
              <a:srgbClr val="224061"/>
            </a:solidFill>
            <a:ln>
              <a:noFill/>
            </a:ln>
            <a:effectLst/>
          </c:spPr>
          <c:invertIfNegative val="0"/>
          <c:cat>
            <c:strRef>
              <c:f>'Risposte ai quesiti'!$B$78:$B$81</c:f>
              <c:strCache>
                <c:ptCount val="4"/>
                <c:pt idx="0">
                  <c:v>Partnership tra Banche e Fintech</c:v>
                </c:pt>
                <c:pt idx="1">
                  <c:v>Creazione di ecosistemi di servizi bancari e non bancari (Embedded Finance) </c:v>
                </c:pt>
                <c:pt idx="2">
                  <c:v>Tokenizzazione degli Asset Finanziari </c:v>
                </c:pt>
                <c:pt idx="3">
                  <c:v>Creazione di offerte bancarie nel Metaverso </c:v>
                </c:pt>
              </c:strCache>
            </c:strRef>
          </c:cat>
          <c:val>
            <c:numRef>
              <c:f>'Risposte ai quesiti'!$J$78:$J$81</c:f>
              <c:numCache>
                <c:formatCode>General</c:formatCode>
                <c:ptCount val="4"/>
                <c:pt idx="0">
                  <c:v>50</c:v>
                </c:pt>
                <c:pt idx="1">
                  <c:v>16</c:v>
                </c:pt>
                <c:pt idx="2">
                  <c:v>20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D8-FD47-8D84-05C28EE07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4559823"/>
        <c:axId val="58675311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'Risposte ai quesiti'!$B$78:$B$81</c15:sqref>
                        </c15:formulaRef>
                      </c:ext>
                    </c:extLst>
                    <c:strCache>
                      <c:ptCount val="4"/>
                      <c:pt idx="0">
                        <c:v>Partnership tra Banche e Fintech</c:v>
                      </c:pt>
                      <c:pt idx="1">
                        <c:v>Creazione di ecosistemi di servizi bancari e non bancari (Embedded Finance) </c:v>
                      </c:pt>
                      <c:pt idx="2">
                        <c:v>Tokenizzazione degli Asset Finanziari </c:v>
                      </c:pt>
                      <c:pt idx="3">
                        <c:v>Creazione di offerte bancarie nel Metaverso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'Risposte ai quesiti'!$C$78:$C$81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BBD8-FD47-8D84-05C28EE07569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quesiti'!$B$78:$B$81</c15:sqref>
                        </c15:formulaRef>
                      </c:ext>
                    </c:extLst>
                    <c:strCache>
                      <c:ptCount val="4"/>
                      <c:pt idx="0">
                        <c:v>Partnership tra Banche e Fintech</c:v>
                      </c:pt>
                      <c:pt idx="1">
                        <c:v>Creazione di ecosistemi di servizi bancari e non bancari (Embedded Finance) </c:v>
                      </c:pt>
                      <c:pt idx="2">
                        <c:v>Tokenizzazione degli Asset Finanziari </c:v>
                      </c:pt>
                      <c:pt idx="3">
                        <c:v>Creazione di offerte bancarie nel Metaverso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quesiti'!$D$78:$D$81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BD8-FD47-8D84-05C28EE07569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quesiti'!$B$78:$B$81</c15:sqref>
                        </c15:formulaRef>
                      </c:ext>
                    </c:extLst>
                    <c:strCache>
                      <c:ptCount val="4"/>
                      <c:pt idx="0">
                        <c:v>Partnership tra Banche e Fintech</c:v>
                      </c:pt>
                      <c:pt idx="1">
                        <c:v>Creazione di ecosistemi di servizi bancari e non bancari (Embedded Finance) </c:v>
                      </c:pt>
                      <c:pt idx="2">
                        <c:v>Tokenizzazione degli Asset Finanziari </c:v>
                      </c:pt>
                      <c:pt idx="3">
                        <c:v>Creazione di offerte bancarie nel Metaverso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quesiti'!$E$78:$E$81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BD8-FD47-8D84-05C28EE07569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quesiti'!$B$78:$B$81</c15:sqref>
                        </c15:formulaRef>
                      </c:ext>
                    </c:extLst>
                    <c:strCache>
                      <c:ptCount val="4"/>
                      <c:pt idx="0">
                        <c:v>Partnership tra Banche e Fintech</c:v>
                      </c:pt>
                      <c:pt idx="1">
                        <c:v>Creazione di ecosistemi di servizi bancari e non bancari (Embedded Finance) </c:v>
                      </c:pt>
                      <c:pt idx="2">
                        <c:v>Tokenizzazione degli Asset Finanziari </c:v>
                      </c:pt>
                      <c:pt idx="3">
                        <c:v>Creazione di offerte bancarie nel Metaverso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quesiti'!$F$78:$F$81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BBD8-FD47-8D84-05C28EE07569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quesiti'!$B$78:$B$81</c15:sqref>
                        </c15:formulaRef>
                      </c:ext>
                    </c:extLst>
                    <c:strCache>
                      <c:ptCount val="4"/>
                      <c:pt idx="0">
                        <c:v>Partnership tra Banche e Fintech</c:v>
                      </c:pt>
                      <c:pt idx="1">
                        <c:v>Creazione di ecosistemi di servizi bancari e non bancari (Embedded Finance) </c:v>
                      </c:pt>
                      <c:pt idx="2">
                        <c:v>Tokenizzazione degli Asset Finanziari </c:v>
                      </c:pt>
                      <c:pt idx="3">
                        <c:v>Creazione di offerte bancarie nel Metaverso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'Risposte ai quesiti'!$G$78:$G$81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BD8-FD47-8D84-05C28EE07569}"/>
                  </c:ext>
                </c:extLst>
              </c15:ser>
            </c15:filteredBarSeries>
          </c:ext>
        </c:extLst>
      </c:barChart>
      <c:catAx>
        <c:axId val="584559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753119"/>
        <c:crosses val="autoZero"/>
        <c:auto val="1"/>
        <c:lblAlgn val="ctr"/>
        <c:lblOffset val="100"/>
        <c:noMultiLvlLbl val="0"/>
      </c:catAx>
      <c:valAx>
        <c:axId val="5867531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4559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5A1266E-21A9-6A43-9D42-0E8F3CBA81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579B5A6-5783-DB46-A301-6691003CE9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61BA5-C17B-B24A-93D7-30403E69BAC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FEE3A2-CF33-DD4B-A47A-D72F890ED7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3BFD382-336F-C64F-9947-BC3E9237FB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C5C7F-9FF1-A241-8062-A5D9D14F4CF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10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37A7F-42A5-164B-B2CC-1E5D8E341AF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FCA8E-FDE2-5841-AEDF-F1740D1456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43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FCA8E-FDE2-5841-AEDF-F1740D14566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26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FCA8E-FDE2-5841-AEDF-F1740D14566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52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FCA8E-FDE2-5841-AEDF-F1740D14566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48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FCA8E-FDE2-5841-AEDF-F1740D1456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7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B09EC4-5098-0946-B65E-3F94234F9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0A60A4-D47E-2C48-9174-128393C70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E7DB77-422A-A14F-BD31-E0CAA133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B3DB02-BA01-634B-87E8-13AB94AF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7DA5A6-CF3F-AC48-B121-C6B4F72F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6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1013DB-2FA3-4F44-B4D0-B99BF98B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0B9442-9472-6A44-B343-9A6D5BB07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A78C14-099E-ED45-B3D5-4D3CAE282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9CFFAE-9A11-4B43-8A06-0FE7E60C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D2257B-AAFA-0A48-AC38-CB998C8D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6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85057FA-26EF-A545-B30D-A06FDD91A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F60773-8836-444A-91A5-E092108E4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6A3D0B-4A44-3749-8DB1-9B2047DD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DD1E4C-AADD-744A-B951-20752D38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14E0C2-F01F-B24E-A466-FE9979A1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F0CF58-473F-3E46-AC73-04A88D79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4CBC6D-24DF-2945-AE69-8D1FACD36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5D9514-3818-6A44-B109-440D5E36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C08D23-F130-394E-B0EF-A4CD3238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DB36FC-C65D-6445-98FC-27C55CF14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6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3A0EBC-3F13-3B41-B52E-D5751D64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91C025-8FBD-4742-BBE2-7758FD5F4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B956CC-D801-1F4C-8D96-8FAB4171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8DAAA0-D066-DE4A-A4A2-8C256CFE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7961D0-C69B-874F-826C-461BF507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80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75F39B-D95C-F442-8C12-4E9BB351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BFF8B9-7687-FA4A-A586-B47B2D836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14885E6-C6DC-6344-BCBF-2F1BF12A1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404D6F-EB11-1C49-A4DB-F3126484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FB1D8F-589C-8E41-BE85-CC2F01D27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5AF3C11-C173-B64D-9627-2BA651AE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57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0C1603-8DA0-E943-8491-4271D4CE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F278C1-FE92-084C-B9AA-E2C30CECD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3483100-2F68-8742-96C8-2CDBF3439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C67D0D2-8D7A-D642-9116-E4DC9D0248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B647FE1-B395-C346-BB18-2628C9C0E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BCBA49A-2BAC-9D47-AD53-DDEDCDB10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B2376D-63F2-1949-B21A-92F63F2A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88A1C51-2A5C-354B-808B-E80BF6D5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2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520D4D-7DD8-494B-93C0-C3A8AD14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E9F8A60-D917-9B46-AB29-6EDC6853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855F91-EA79-FD42-BA48-32E794B8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323A4D8-DCE7-C84C-91EA-F6892F98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80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1AC7E21-2E05-584B-BF2E-1A8F8F3A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65CD111-FB7A-A840-88AF-303FC800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A28179-CDC3-F045-93BF-090F1208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42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888A39-BC36-344D-A52B-77CE5FE9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114EAB-90C1-A942-9743-4B56E9D7A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A65749-B413-C944-9C2E-8A4A286E2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6FF387-9F74-C843-B955-8331EFD3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86DC59-B070-D140-8325-937B74612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A79728-6DB3-6E47-AC9A-33771589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6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DE6511-7034-5348-A2C5-0761B79B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B386751-9D6D-F142-B325-B00933C26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9A9ADFE-6F80-824B-B3D9-B73CAF9A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65D2F6-AD1A-E24E-953B-359B429A9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8554-8996-5B43-A8B7-29C71656DA35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AFFD6A-165C-A24D-98AE-A2C7205F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D261B9-F591-E345-9FA6-D9780083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5BD5-0339-AB4F-B4EF-179074408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78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907B0B7-CB67-B649-8754-B4D4DA49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GB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0CC35B-2743-FD40-9C99-50CE0F7EB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D3ED82-DAAD-4D47-9A6E-CDBAA1140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8554-8996-5B43-A8B7-29C71656DA35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E73EC4-1682-9D45-9996-9513A3E8D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5B2AE7-1228-474C-B42A-C7E5ADAF3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5537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08A3237-C951-7B43-83A8-75C08C8C60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29"/>
          <a:stretch/>
        </p:blipFill>
        <p:spPr>
          <a:xfrm rot="16200000">
            <a:off x="10704329" y="-312241"/>
            <a:ext cx="1184851" cy="180932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8DF93E-2F8E-F747-B847-7512F5B4C267}"/>
              </a:ext>
            </a:extLst>
          </p:cNvPr>
          <p:cNvSpPr txBox="1"/>
          <p:nvPr/>
        </p:nvSpPr>
        <p:spPr>
          <a:xfrm>
            <a:off x="326127" y="503804"/>
            <a:ext cx="7950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597D"/>
                </a:solidFill>
              </a:rPr>
              <a:t>Il livello di digitalizzazione delle Banche in Italia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C437691A-6FC2-E549-A7F1-382006F8DF2C}"/>
              </a:ext>
            </a:extLst>
          </p:cNvPr>
          <p:cNvCxnSpPr>
            <a:cxnSpLocks/>
          </p:cNvCxnSpPr>
          <p:nvPr/>
        </p:nvCxnSpPr>
        <p:spPr>
          <a:xfrm>
            <a:off x="326131" y="965469"/>
            <a:ext cx="10318060" cy="0"/>
          </a:xfrm>
          <a:prstGeom prst="line">
            <a:avLst/>
          </a:prstGeom>
          <a:ln w="12700">
            <a:solidFill>
              <a:srgbClr val="005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2E83DB44-F43C-9149-B75A-126665B297A7}"/>
              </a:ext>
            </a:extLst>
          </p:cNvPr>
          <p:cNvCxnSpPr>
            <a:cxnSpLocks/>
          </p:cNvCxnSpPr>
          <p:nvPr/>
        </p:nvCxnSpPr>
        <p:spPr>
          <a:xfrm>
            <a:off x="326128" y="6384951"/>
            <a:ext cx="10318061" cy="0"/>
          </a:xfrm>
          <a:prstGeom prst="line">
            <a:avLst/>
          </a:prstGeom>
          <a:ln w="12700">
            <a:solidFill>
              <a:srgbClr val="005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D2514C6-2C64-1244-85EC-FE29C6E47489}"/>
              </a:ext>
            </a:extLst>
          </p:cNvPr>
          <p:cNvSpPr/>
          <p:nvPr/>
        </p:nvSpPr>
        <p:spPr>
          <a:xfrm>
            <a:off x="8985448" y="6400337"/>
            <a:ext cx="256802" cy="2630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9" i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BF2F44CD-05A6-F344-9205-25D3DD9E3150}"/>
              </a:ext>
            </a:extLst>
          </p:cNvPr>
          <p:cNvSpPr/>
          <p:nvPr/>
        </p:nvSpPr>
        <p:spPr>
          <a:xfrm>
            <a:off x="11296755" y="6461502"/>
            <a:ext cx="256802" cy="2630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it-IT" sz="1109" i="1" kern="0" dirty="0">
                <a:solidFill>
                  <a:prstClr val="white"/>
                </a:solidFill>
              </a:rPr>
              <a:t>2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18E6E42A-A996-2840-831A-E6A243AB80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942204"/>
              </p:ext>
            </p:extLst>
          </p:nvPr>
        </p:nvGraphicFramePr>
        <p:xfrm>
          <a:off x="1136375" y="1427134"/>
          <a:ext cx="9900537" cy="431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arentesi graffa chiusa 1">
            <a:extLst>
              <a:ext uri="{FF2B5EF4-FFF2-40B4-BE49-F238E27FC236}">
                <a16:creationId xmlns:a16="http://schemas.microsoft.com/office/drawing/2014/main" id="{91D79CF6-3FC8-BC2A-9080-7881D1D30970}"/>
              </a:ext>
            </a:extLst>
          </p:cNvPr>
          <p:cNvSpPr/>
          <p:nvPr/>
        </p:nvSpPr>
        <p:spPr>
          <a:xfrm>
            <a:off x="10392089" y="3936085"/>
            <a:ext cx="252100" cy="161431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B8612A57-7AD8-823A-11E5-F429F1A15E83}"/>
              </a:ext>
            </a:extLst>
          </p:cNvPr>
          <p:cNvSpPr/>
          <p:nvPr/>
        </p:nvSpPr>
        <p:spPr>
          <a:xfrm>
            <a:off x="10778988" y="4579551"/>
            <a:ext cx="440267" cy="3273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C61A252-38F2-B3A1-D1B4-830E9DFD4002}"/>
              </a:ext>
            </a:extLst>
          </p:cNvPr>
          <p:cNvSpPr txBox="1"/>
          <p:nvPr/>
        </p:nvSpPr>
        <p:spPr>
          <a:xfrm>
            <a:off x="10757903" y="4616281"/>
            <a:ext cx="5212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/>
              <a:t>56,6%</a:t>
            </a:r>
          </a:p>
        </p:txBody>
      </p:sp>
    </p:spTree>
    <p:extLst>
      <p:ext uri="{BB962C8B-B14F-4D97-AF65-F5344CB8AC3E}">
        <p14:creationId xmlns:p14="http://schemas.microsoft.com/office/powerpoint/2010/main" val="172273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08A3237-C951-7B43-83A8-75C08C8C60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29"/>
          <a:stretch/>
        </p:blipFill>
        <p:spPr>
          <a:xfrm rot="16200000">
            <a:off x="10704329" y="-312241"/>
            <a:ext cx="1184851" cy="180932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8DF93E-2F8E-F747-B847-7512F5B4C267}"/>
              </a:ext>
            </a:extLst>
          </p:cNvPr>
          <p:cNvSpPr txBox="1"/>
          <p:nvPr/>
        </p:nvSpPr>
        <p:spPr>
          <a:xfrm>
            <a:off x="326128" y="503804"/>
            <a:ext cx="8297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597D"/>
                </a:solidFill>
              </a:rPr>
              <a:t>Il livello di soddisfazione dei servizi finanziari digitali in Italia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C437691A-6FC2-E549-A7F1-382006F8DF2C}"/>
              </a:ext>
            </a:extLst>
          </p:cNvPr>
          <p:cNvCxnSpPr>
            <a:cxnSpLocks/>
          </p:cNvCxnSpPr>
          <p:nvPr/>
        </p:nvCxnSpPr>
        <p:spPr>
          <a:xfrm>
            <a:off x="326131" y="965469"/>
            <a:ext cx="10318060" cy="0"/>
          </a:xfrm>
          <a:prstGeom prst="line">
            <a:avLst/>
          </a:prstGeom>
          <a:ln w="12700">
            <a:solidFill>
              <a:srgbClr val="005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2E83DB44-F43C-9149-B75A-126665B297A7}"/>
              </a:ext>
            </a:extLst>
          </p:cNvPr>
          <p:cNvCxnSpPr>
            <a:cxnSpLocks/>
          </p:cNvCxnSpPr>
          <p:nvPr/>
        </p:nvCxnSpPr>
        <p:spPr>
          <a:xfrm>
            <a:off x="326128" y="6384951"/>
            <a:ext cx="10318061" cy="0"/>
          </a:xfrm>
          <a:prstGeom prst="line">
            <a:avLst/>
          </a:prstGeom>
          <a:ln w="12700">
            <a:solidFill>
              <a:srgbClr val="005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D2514C6-2C64-1244-85EC-FE29C6E47489}"/>
              </a:ext>
            </a:extLst>
          </p:cNvPr>
          <p:cNvSpPr/>
          <p:nvPr/>
        </p:nvSpPr>
        <p:spPr>
          <a:xfrm>
            <a:off x="8985448" y="6400337"/>
            <a:ext cx="256802" cy="2630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9" i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BF2F44CD-05A6-F344-9205-25D3DD9E3150}"/>
              </a:ext>
            </a:extLst>
          </p:cNvPr>
          <p:cNvSpPr/>
          <p:nvPr/>
        </p:nvSpPr>
        <p:spPr>
          <a:xfrm>
            <a:off x="11296755" y="6461502"/>
            <a:ext cx="256802" cy="2630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it-IT" sz="1109" i="1" kern="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B8612A57-7AD8-823A-11E5-F429F1A15E83}"/>
              </a:ext>
            </a:extLst>
          </p:cNvPr>
          <p:cNvSpPr/>
          <p:nvPr/>
        </p:nvSpPr>
        <p:spPr>
          <a:xfrm>
            <a:off x="2159200" y="4608679"/>
            <a:ext cx="440267" cy="3273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C61A252-38F2-B3A1-D1B4-830E9DFD4002}"/>
              </a:ext>
            </a:extLst>
          </p:cNvPr>
          <p:cNvSpPr txBox="1"/>
          <p:nvPr/>
        </p:nvSpPr>
        <p:spPr>
          <a:xfrm>
            <a:off x="2159199" y="4639465"/>
            <a:ext cx="440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0%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97FE26F6-0A93-C42A-BEF7-E6DF939F21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241948"/>
              </p:ext>
            </p:extLst>
          </p:nvPr>
        </p:nvGraphicFramePr>
        <p:xfrm>
          <a:off x="1155088" y="1427134"/>
          <a:ext cx="9881824" cy="431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Ovale 15">
            <a:extLst>
              <a:ext uri="{FF2B5EF4-FFF2-40B4-BE49-F238E27FC236}">
                <a16:creationId xmlns:a16="http://schemas.microsoft.com/office/drawing/2014/main" id="{1C0B860A-798E-9CD1-DECF-C52A7EAA00AD}"/>
              </a:ext>
            </a:extLst>
          </p:cNvPr>
          <p:cNvSpPr/>
          <p:nvPr/>
        </p:nvSpPr>
        <p:spPr>
          <a:xfrm>
            <a:off x="2774444" y="2492012"/>
            <a:ext cx="440267" cy="3273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9A153C3-A3CD-18AE-73F2-7368676D268E}"/>
              </a:ext>
            </a:extLst>
          </p:cNvPr>
          <p:cNvSpPr txBox="1"/>
          <p:nvPr/>
        </p:nvSpPr>
        <p:spPr>
          <a:xfrm>
            <a:off x="2774443" y="2522798"/>
            <a:ext cx="440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99284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08A3237-C951-7B43-83A8-75C08C8C60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29"/>
          <a:stretch/>
        </p:blipFill>
        <p:spPr>
          <a:xfrm rot="16200000">
            <a:off x="10704329" y="-312241"/>
            <a:ext cx="1184851" cy="180932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8DF93E-2F8E-F747-B847-7512F5B4C267}"/>
              </a:ext>
            </a:extLst>
          </p:cNvPr>
          <p:cNvSpPr txBox="1"/>
          <p:nvPr/>
        </p:nvSpPr>
        <p:spPr>
          <a:xfrm>
            <a:off x="326128" y="503804"/>
            <a:ext cx="8508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597D"/>
                </a:solidFill>
              </a:rPr>
              <a:t>L’impatto dell’Intelligenza Artificiale (AI) sulla Banca del futuro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C437691A-6FC2-E549-A7F1-382006F8DF2C}"/>
              </a:ext>
            </a:extLst>
          </p:cNvPr>
          <p:cNvCxnSpPr>
            <a:cxnSpLocks/>
          </p:cNvCxnSpPr>
          <p:nvPr/>
        </p:nvCxnSpPr>
        <p:spPr>
          <a:xfrm>
            <a:off x="326131" y="965469"/>
            <a:ext cx="10318060" cy="0"/>
          </a:xfrm>
          <a:prstGeom prst="line">
            <a:avLst/>
          </a:prstGeom>
          <a:ln w="12700">
            <a:solidFill>
              <a:srgbClr val="005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2E83DB44-F43C-9149-B75A-126665B297A7}"/>
              </a:ext>
            </a:extLst>
          </p:cNvPr>
          <p:cNvCxnSpPr>
            <a:cxnSpLocks/>
          </p:cNvCxnSpPr>
          <p:nvPr/>
        </p:nvCxnSpPr>
        <p:spPr>
          <a:xfrm>
            <a:off x="326128" y="6384951"/>
            <a:ext cx="10318061" cy="0"/>
          </a:xfrm>
          <a:prstGeom prst="line">
            <a:avLst/>
          </a:prstGeom>
          <a:ln w="12700">
            <a:solidFill>
              <a:srgbClr val="005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D2514C6-2C64-1244-85EC-FE29C6E47489}"/>
              </a:ext>
            </a:extLst>
          </p:cNvPr>
          <p:cNvSpPr/>
          <p:nvPr/>
        </p:nvSpPr>
        <p:spPr>
          <a:xfrm>
            <a:off x="8985448" y="6400337"/>
            <a:ext cx="256802" cy="2630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9" i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BF2F44CD-05A6-F344-9205-25D3DD9E3150}"/>
              </a:ext>
            </a:extLst>
          </p:cNvPr>
          <p:cNvSpPr/>
          <p:nvPr/>
        </p:nvSpPr>
        <p:spPr>
          <a:xfrm>
            <a:off x="11296755" y="6461502"/>
            <a:ext cx="256802" cy="2630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it-IT" sz="1109" i="1" kern="0" dirty="0">
                <a:solidFill>
                  <a:prstClr val="white"/>
                </a:solidFill>
              </a:rPr>
              <a:t>4</a:t>
            </a:r>
          </a:p>
        </p:txBody>
      </p:sp>
      <p:graphicFrame>
        <p:nvGraphicFramePr>
          <p:cNvPr id="20" name="Grafico 19">
            <a:extLst>
              <a:ext uri="{FF2B5EF4-FFF2-40B4-BE49-F238E27FC236}">
                <a16:creationId xmlns:a16="http://schemas.microsoft.com/office/drawing/2014/main" id="{16E00F5A-CBD7-EF52-AA07-E40147CDA1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629560"/>
              </p:ext>
            </p:extLst>
          </p:nvPr>
        </p:nvGraphicFramePr>
        <p:xfrm>
          <a:off x="1155088" y="1427133"/>
          <a:ext cx="9881824" cy="431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Ovale 20">
            <a:extLst>
              <a:ext uri="{FF2B5EF4-FFF2-40B4-BE49-F238E27FC236}">
                <a16:creationId xmlns:a16="http://schemas.microsoft.com/office/drawing/2014/main" id="{EEE96262-C8E4-8A5B-C2B1-104F4EB1E7D2}"/>
              </a:ext>
            </a:extLst>
          </p:cNvPr>
          <p:cNvSpPr/>
          <p:nvPr/>
        </p:nvSpPr>
        <p:spPr>
          <a:xfrm>
            <a:off x="10540535" y="4549653"/>
            <a:ext cx="440267" cy="3273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EDA439D-E1AB-BE3B-7F06-1F39A32A67E5}"/>
              </a:ext>
            </a:extLst>
          </p:cNvPr>
          <p:cNvSpPr txBox="1"/>
          <p:nvPr/>
        </p:nvSpPr>
        <p:spPr>
          <a:xfrm>
            <a:off x="10484424" y="4575043"/>
            <a:ext cx="5524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92,5%</a:t>
            </a:r>
          </a:p>
        </p:txBody>
      </p:sp>
      <p:sp>
        <p:nvSpPr>
          <p:cNvPr id="23" name="Parentesi graffa chiusa 22">
            <a:extLst>
              <a:ext uri="{FF2B5EF4-FFF2-40B4-BE49-F238E27FC236}">
                <a16:creationId xmlns:a16="http://schemas.microsoft.com/office/drawing/2014/main" id="{77025B01-D4A0-3263-D78E-F8C70C0F8A10}"/>
              </a:ext>
            </a:extLst>
          </p:cNvPr>
          <p:cNvSpPr/>
          <p:nvPr/>
        </p:nvSpPr>
        <p:spPr>
          <a:xfrm>
            <a:off x="10228414" y="4021897"/>
            <a:ext cx="224044" cy="136020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8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08A3237-C951-7B43-83A8-75C08C8C60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29"/>
          <a:stretch/>
        </p:blipFill>
        <p:spPr>
          <a:xfrm rot="16200000">
            <a:off x="10704329" y="-312241"/>
            <a:ext cx="1184851" cy="180932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8DF93E-2F8E-F747-B847-7512F5B4C267}"/>
              </a:ext>
            </a:extLst>
          </p:cNvPr>
          <p:cNvSpPr txBox="1"/>
          <p:nvPr/>
        </p:nvSpPr>
        <p:spPr>
          <a:xfrm>
            <a:off x="326127" y="503804"/>
            <a:ext cx="8392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597D"/>
                </a:solidFill>
              </a:rPr>
              <a:t>Ulteriori fattori di influenza per la digitalizzazione delle banche 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C437691A-6FC2-E549-A7F1-382006F8DF2C}"/>
              </a:ext>
            </a:extLst>
          </p:cNvPr>
          <p:cNvCxnSpPr>
            <a:cxnSpLocks/>
          </p:cNvCxnSpPr>
          <p:nvPr/>
        </p:nvCxnSpPr>
        <p:spPr>
          <a:xfrm>
            <a:off x="326131" y="965469"/>
            <a:ext cx="10318060" cy="0"/>
          </a:xfrm>
          <a:prstGeom prst="line">
            <a:avLst/>
          </a:prstGeom>
          <a:ln w="12700">
            <a:solidFill>
              <a:srgbClr val="005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2E83DB44-F43C-9149-B75A-126665B297A7}"/>
              </a:ext>
            </a:extLst>
          </p:cNvPr>
          <p:cNvCxnSpPr>
            <a:cxnSpLocks/>
          </p:cNvCxnSpPr>
          <p:nvPr/>
        </p:nvCxnSpPr>
        <p:spPr>
          <a:xfrm>
            <a:off x="326128" y="6384951"/>
            <a:ext cx="10318061" cy="0"/>
          </a:xfrm>
          <a:prstGeom prst="line">
            <a:avLst/>
          </a:prstGeom>
          <a:ln w="12700">
            <a:solidFill>
              <a:srgbClr val="005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D2514C6-2C64-1244-85EC-FE29C6E47489}"/>
              </a:ext>
            </a:extLst>
          </p:cNvPr>
          <p:cNvSpPr/>
          <p:nvPr/>
        </p:nvSpPr>
        <p:spPr>
          <a:xfrm>
            <a:off x="8985448" y="6400337"/>
            <a:ext cx="256802" cy="2630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9" i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BF2F44CD-05A6-F344-9205-25D3DD9E3150}"/>
              </a:ext>
            </a:extLst>
          </p:cNvPr>
          <p:cNvSpPr/>
          <p:nvPr/>
        </p:nvSpPr>
        <p:spPr>
          <a:xfrm>
            <a:off x="11296755" y="6461502"/>
            <a:ext cx="256802" cy="2630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it-IT" sz="1109" i="1" kern="0" dirty="0">
                <a:solidFill>
                  <a:prstClr val="white"/>
                </a:solidFill>
              </a:rPr>
              <a:t>6</a:t>
            </a:r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CFE948E4-EFF4-197B-3062-FDB1D33DF6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428229"/>
              </p:ext>
            </p:extLst>
          </p:nvPr>
        </p:nvGraphicFramePr>
        <p:xfrm>
          <a:off x="1155088" y="1427132"/>
          <a:ext cx="9825714" cy="431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Ovale 20">
            <a:extLst>
              <a:ext uri="{FF2B5EF4-FFF2-40B4-BE49-F238E27FC236}">
                <a16:creationId xmlns:a16="http://schemas.microsoft.com/office/drawing/2014/main" id="{EEE96262-C8E4-8A5B-C2B1-104F4EB1E7D2}"/>
              </a:ext>
            </a:extLst>
          </p:cNvPr>
          <p:cNvSpPr/>
          <p:nvPr/>
        </p:nvSpPr>
        <p:spPr>
          <a:xfrm>
            <a:off x="9903939" y="4828623"/>
            <a:ext cx="440267" cy="3273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EDA439D-E1AB-BE3B-7F06-1F39A32A67E5}"/>
              </a:ext>
            </a:extLst>
          </p:cNvPr>
          <p:cNvSpPr txBox="1"/>
          <p:nvPr/>
        </p:nvSpPr>
        <p:spPr>
          <a:xfrm>
            <a:off x="9847828" y="4854013"/>
            <a:ext cx="5524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51%</a:t>
            </a: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3B9D1612-3763-F429-2BED-CA6FABD2557E}"/>
              </a:ext>
            </a:extLst>
          </p:cNvPr>
          <p:cNvSpPr/>
          <p:nvPr/>
        </p:nvSpPr>
        <p:spPr>
          <a:xfrm>
            <a:off x="7222999" y="3177464"/>
            <a:ext cx="440267" cy="32737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C342D0C-CBF5-8C5D-C6AA-0EDFAEA549A4}"/>
              </a:ext>
            </a:extLst>
          </p:cNvPr>
          <p:cNvSpPr txBox="1"/>
          <p:nvPr/>
        </p:nvSpPr>
        <p:spPr>
          <a:xfrm>
            <a:off x="7166888" y="3202854"/>
            <a:ext cx="5524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1484912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2" id="{F7AC310C-5AE2-5743-AA7A-048B73DC1657}" vid="{C1DAB006-AA83-494A-8005-469D03AF547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di Office</Template>
  <TotalTime>32</TotalTime>
  <Words>144</Words>
  <Application>Microsoft Office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Carpino</dc:creator>
  <cp:lastModifiedBy>FILIPPO VERGANI</cp:lastModifiedBy>
  <cp:revision>3</cp:revision>
  <dcterms:created xsi:type="dcterms:W3CDTF">2022-05-16T13:15:41Z</dcterms:created>
  <dcterms:modified xsi:type="dcterms:W3CDTF">2022-06-06T15:15:36Z</dcterms:modified>
</cp:coreProperties>
</file>